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7" r:id="rId6"/>
    <p:sldId id="260" r:id="rId7"/>
    <p:sldId id="274" r:id="rId8"/>
    <p:sldId id="268" r:id="rId9"/>
    <p:sldId id="275" r:id="rId10"/>
    <p:sldId id="276" r:id="rId11"/>
    <p:sldId id="271" r:id="rId12"/>
    <p:sldId id="269" r:id="rId13"/>
    <p:sldId id="265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FFFFFF"/>
    <a:srgbClr val="00FFFF"/>
    <a:srgbClr val="FF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48" autoAdjust="0"/>
    <p:restoredTop sz="94660" autoAdjust="0"/>
  </p:normalViewPr>
  <p:slideViewPr>
    <p:cSldViewPr>
      <p:cViewPr>
        <p:scale>
          <a:sx n="69" d="100"/>
          <a:sy n="69" d="100"/>
        </p:scale>
        <p:origin x="-8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724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24T16:44:39.170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04EFA-A524-43B0-AB9C-F95552484D18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D0E5C-EE84-4300-8136-66136EAB639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D0E5C-EE84-4300-8136-66136EAB639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D0E5C-EE84-4300-8136-66136EAB6397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7440D4-1B57-4437-A5D5-63C52ACB45F5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662610-CD81-4CF2-B8BA-CB3D8144E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99074"/>
          </a:xfr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pl-PL" dirty="0" smtClean="0"/>
              <a:t>Witam! Mam nadzieję, że spodoba wam się moja prezentacja.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  <a:solidFill>
            <a:srgbClr val="00FF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pl-PL" dirty="0" smtClean="0"/>
              <a:t>PREZENTACJA NA TEMAT CZYNNEGO I BIERNEGO  PALENIA  PAPIEROSÓW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2050" name="Picture 2" descr="F:\z5899525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3193" y="2874093"/>
            <a:ext cx="5757765" cy="398390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33CC33"/>
          </a:solidFill>
        </p:spPr>
        <p:txBody>
          <a:bodyPr>
            <a:normAutofit/>
          </a:bodyPr>
          <a:lstStyle/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Czy wiesz o co chodzi z   napisem: „RZUĆ PALENIE ZA NIM BĘDZIE ZA PÓŹNO” ??? Papierosy są rakotwórcze!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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Więc zastanów się czy nie warto rzucić palenia ??!!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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C:\Users\Admin\Desktop\PalenieDy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0"/>
            <a:ext cx="2928925" cy="2143115"/>
          </a:xfrm>
          <a:prstGeom prst="rect">
            <a:avLst/>
          </a:prstGeom>
          <a:noFill/>
        </p:spPr>
      </p:pic>
      <p:pic>
        <p:nvPicPr>
          <p:cNvPr id="4099" name="Picture 3" descr="C:\Users\Admin\Desktop\PalenieDy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38528" cy="2143116"/>
          </a:xfrm>
          <a:prstGeom prst="rect">
            <a:avLst/>
          </a:prstGeom>
          <a:noFill/>
        </p:spPr>
      </p:pic>
      <p:pic>
        <p:nvPicPr>
          <p:cNvPr id="4100" name="Picture 4" descr="C:\Users\Admin\Desktop\PalenieDy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0"/>
            <a:ext cx="3143272" cy="2143116"/>
          </a:xfrm>
          <a:prstGeom prst="rect">
            <a:avLst/>
          </a:prstGeom>
          <a:noFill/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28596" y="2214554"/>
            <a:ext cx="8258204" cy="4240254"/>
          </a:xfrm>
        </p:spPr>
        <p:txBody>
          <a:bodyPr/>
          <a:lstStyle/>
          <a:p>
            <a:pPr algn="r">
              <a:buNone/>
            </a:pPr>
            <a:endParaRPr lang="pl-PL" i="1" dirty="0"/>
          </a:p>
        </p:txBody>
      </p:sp>
    </p:spTree>
  </p:cSld>
  <p:clrMapOvr>
    <a:masterClrMapping/>
  </p:clrMapOvr>
  <p:transition advClick="0" advTm="18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 flipV="1">
            <a:off x="714348" y="0"/>
            <a:ext cx="6786610" cy="2428892"/>
          </a:xfrm>
        </p:spPr>
        <p:txBody>
          <a:bodyPr>
            <a:noAutofit/>
          </a:bodyPr>
          <a:lstStyle/>
          <a:p>
            <a:endParaRPr lang="pl-PL" sz="2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317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l-PL" sz="3200" b="1" dirty="0" smtClean="0"/>
          </a:p>
          <a:p>
            <a:pPr>
              <a:buNone/>
            </a:pPr>
            <a:endParaRPr lang="pl-PL" sz="3200" b="1" dirty="0" smtClean="0"/>
          </a:p>
          <a:p>
            <a:pPr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Pamiętaj, że Palenie tytoniu jest uleczalne!!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            Zespół uzależnienia od tytoniu jest chorobą. Leczenie zespołu uzależnienia od tytoniu, jak każdej choroby przewlekłej, wymaga kompleksowego leczenia, w którym uczestniczą: lekarz, inni pracownicy ochrony zdrowia (psycholog, terapeuta, pielęgniarka) oraz pacjent.</a:t>
            </a:r>
            <a:br>
              <a:rPr lang="pl-PL" sz="3200" dirty="0" smtClean="0"/>
            </a:br>
            <a:r>
              <a:rPr lang="pl-PL" sz="3200" dirty="0" smtClean="0"/>
              <a:t>            Nowoczesna farmakologia oferuje coraz więcej możliwości leczenia zespołu uzależnienia od tytoniu i łagodzenia objawów odstawienia papierosów. Dobór najbardziej skutecznej metody powinien być wspólną decyzją pacjenta i lekarza.</a:t>
            </a:r>
            <a:br>
              <a:rPr lang="pl-PL" sz="3200" dirty="0" smtClean="0"/>
            </a:br>
            <a:r>
              <a:rPr lang="pl-PL" sz="3200" dirty="0" smtClean="0"/>
              <a:t>Zgłoś swój problem lekarzowi rodzinnemu, który udzieli Ci wsparcia i pomoże wyjść z nałogu!</a:t>
            </a:r>
            <a:br>
              <a:rPr lang="pl-PL" sz="3200" dirty="0" smtClean="0"/>
            </a:br>
            <a:endParaRPr lang="pl-PL" sz="3200" dirty="0" smtClean="0"/>
          </a:p>
          <a:p>
            <a:endParaRPr lang="pl-PL" dirty="0"/>
          </a:p>
        </p:txBody>
      </p:sp>
      <p:pic>
        <p:nvPicPr>
          <p:cNvPr id="6147" name="Picture 3" descr="C:\Users\Admin\Desktop\rady_rzucanie_palen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143536" cy="2786058"/>
          </a:xfrm>
          <a:prstGeom prst="rect">
            <a:avLst/>
          </a:prstGeom>
          <a:noFill/>
        </p:spPr>
      </p:pic>
    </p:spTree>
  </p:cSld>
  <p:clrMapOvr>
    <a:masterClrMapping/>
  </p:clrMapOvr>
  <p:transition advTm="35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25602"/>
          </a:xfrm>
          <a:solidFill>
            <a:schemeClr val="accent5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pl-PL" dirty="0"/>
              <a:t> </a:t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Są rzeczy, które ci pomogą!! :Papieros elektroniczny, tabletki </a:t>
            </a:r>
            <a:r>
              <a:rPr lang="pl-PL" dirty="0" err="1" smtClean="0"/>
              <a:t>np</a:t>
            </a:r>
            <a:r>
              <a:rPr lang="pl-PL" dirty="0" smtClean="0"/>
              <a:t>: DESMOXAN !!!!!!!!!!!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pic>
        <p:nvPicPr>
          <p:cNvPr id="5122" name="Picture 2" descr="C:\Users\Admin\Desktop\desmoxan-tabletki-rzucanie-palen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214942" y="3286124"/>
            <a:ext cx="3714744" cy="3571876"/>
          </a:xfrm>
          <a:prstGeom prst="rect">
            <a:avLst/>
          </a:prstGeom>
          <a:noFill/>
        </p:spPr>
      </p:pic>
      <p:sp>
        <p:nvSpPr>
          <p:cNvPr id="4" name="Strzałka w dół 3"/>
          <p:cNvSpPr/>
          <p:nvPr/>
        </p:nvSpPr>
        <p:spPr>
          <a:xfrm>
            <a:off x="4214810" y="2000240"/>
            <a:ext cx="1000132" cy="12144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74" name="Picture 2" descr="F:\258155_1358898859_0024_p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357562"/>
            <a:ext cx="4667250" cy="3500438"/>
          </a:xfrm>
          <a:prstGeom prst="rect">
            <a:avLst/>
          </a:prstGeom>
          <a:noFill/>
        </p:spPr>
      </p:pic>
    </p:spTree>
  </p:cSld>
  <p:clrMapOvr>
    <a:masterClrMapping/>
  </p:clrMapOvr>
  <p:transition advTm="7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2143140"/>
          </a:xfrm>
          <a:solidFill>
            <a:srgbClr val="7030A0"/>
          </a:solidFill>
          <a:scene3d>
            <a:camera prst="perspectiveRelaxedModerately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pl-PL" dirty="0" smtClean="0"/>
              <a:t>Dziękuję! Mam nadzieję, że Ta prezentacja da wam dużo do myślenia!! </a:t>
            </a:r>
            <a:r>
              <a:rPr lang="pl-PL" dirty="0" smtClean="0">
                <a:sym typeface="Wingdings" pitchFamily="2" charset="2"/>
              </a:rPr>
              <a:t>          Julita Możdżeń</a:t>
            </a:r>
            <a:br>
              <a:rPr lang="pl-PL" dirty="0" smtClean="0">
                <a:sym typeface="Wingdings" pitchFamily="2" charset="2"/>
              </a:rPr>
            </a:br>
            <a:r>
              <a:rPr lang="pl-PL" dirty="0" err="1" smtClean="0">
                <a:sym typeface="Wingdings" pitchFamily="2" charset="2"/>
              </a:rPr>
              <a:t>Kl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VIa</a:t>
            </a:r>
            <a:endParaRPr lang="pl-PL" dirty="0"/>
          </a:p>
        </p:txBody>
      </p:sp>
      <p:pic>
        <p:nvPicPr>
          <p:cNvPr id="11266" name="Picture 2" descr="C:\Users\Admin\Desktop\kaloryf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71670" y="2214554"/>
            <a:ext cx="5235696" cy="4559419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3797304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   </a:t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 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0"/>
            <a:ext cx="9144000" cy="4740253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PALENIE PAPIEROSÓW JEST CHOROBĄ!</a:t>
            </a:r>
            <a:br>
              <a:rPr lang="pl-PL" dirty="0" smtClean="0"/>
            </a:br>
            <a:endParaRPr lang="pl-PL" dirty="0" smtClean="0"/>
          </a:p>
          <a:p>
            <a:pPr>
              <a:buNone/>
            </a:pPr>
            <a:r>
              <a:rPr lang="pl-PL" sz="2400" dirty="0" smtClean="0"/>
              <a:t>Palenie prowadzi do uzależnienia, które ma wymiar:</a:t>
            </a:r>
            <a:br>
              <a:rPr lang="pl-PL" sz="2400" dirty="0" smtClean="0"/>
            </a:br>
            <a:r>
              <a:rPr lang="pl-PL" sz="2400" dirty="0" smtClean="0"/>
              <a:t>- psychiczny – nawyk wykonywania pewnych czynności w określonych sytuacjach,</a:t>
            </a:r>
            <a:br>
              <a:rPr lang="pl-PL" sz="2400" dirty="0" smtClean="0"/>
            </a:br>
            <a:r>
              <a:rPr lang="pl-PL" sz="2400" dirty="0" smtClean="0"/>
              <a:t>- fizyczny – uzależnienie organizmu od substancji chemicznej (nikotyna)  zawartej  w papierosach.</a:t>
            </a:r>
            <a:br>
              <a:rPr lang="pl-PL" sz="2400" dirty="0" smtClean="0"/>
            </a:br>
            <a:r>
              <a:rPr lang="pl-PL" sz="2400" dirty="0" smtClean="0"/>
              <a:t>Wskaźniki uzależnienia:</a:t>
            </a:r>
            <a:br>
              <a:rPr lang="pl-PL" sz="2400" dirty="0" smtClean="0"/>
            </a:br>
            <a:r>
              <a:rPr lang="pl-PL" sz="2400" dirty="0" smtClean="0"/>
              <a:t>- budzenie się w nocy „na papierosa”,</a:t>
            </a:r>
            <a:br>
              <a:rPr lang="pl-PL" sz="2400" dirty="0" smtClean="0"/>
            </a:br>
            <a:r>
              <a:rPr lang="pl-PL" sz="2400" dirty="0" smtClean="0"/>
              <a:t>- zapalanie papierosa w pierwszych minutach </a:t>
            </a:r>
            <a:r>
              <a:rPr lang="pl-PL" sz="2400" dirty="0" err="1" smtClean="0"/>
              <a:t>poprzebudzeniu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 smtClean="0"/>
              <a:t>- palenie dużej liczby papierosów dziennie.</a:t>
            </a:r>
            <a:br>
              <a:rPr lang="pl-PL" sz="2400" dirty="0" smtClean="0"/>
            </a:br>
            <a:r>
              <a:rPr lang="pl-PL" sz="2400" dirty="0" smtClean="0"/>
              <a:t> </a:t>
            </a:r>
            <a:endParaRPr lang="pl-PL" sz="2400" dirty="0"/>
          </a:p>
        </p:txBody>
      </p:sp>
    </p:spTree>
  </p:cSld>
  <p:clrMapOvr>
    <a:masterClrMapping/>
  </p:clrMapOvr>
  <p:transition advTm="18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876"/>
          </a:xfrm>
          <a:solidFill>
            <a:srgbClr val="33CC33"/>
          </a:solidFill>
        </p:spPr>
        <p:txBody>
          <a:bodyPr>
            <a:normAutofit fontScale="90000"/>
          </a:bodyPr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Dym tytoniowy szkodzi niepalącym!</a:t>
            </a:r>
            <a:br>
              <a:rPr lang="pl-PL" b="1" dirty="0" smtClean="0"/>
            </a:br>
            <a:r>
              <a:rPr lang="pl-PL" b="1" dirty="0" smtClean="0"/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sz="2200" dirty="0" smtClean="0"/>
              <a:t>Wdychanie </a:t>
            </a:r>
            <a:r>
              <a:rPr lang="pl-PL" sz="2200" dirty="0"/>
              <a:t>dymu tytoniowego, czyli bierne palenie, jest równie niebezpieczne jak samo palenie i niesie za sobą identyczne skutki zdrowotne jak  aktywne  palenie.</a:t>
            </a:r>
            <a:br>
              <a:rPr lang="pl-PL" sz="2200" dirty="0"/>
            </a:br>
            <a:r>
              <a:rPr lang="pl-PL" sz="2200" dirty="0"/>
              <a:t>Bierne palenie tytoniu stanowi istotne </a:t>
            </a:r>
            <a:r>
              <a:rPr lang="pl-PL" sz="2200" dirty="0" smtClean="0"/>
              <a:t>zagrożenie dla </a:t>
            </a:r>
            <a:r>
              <a:rPr lang="pl-PL" sz="2200" dirty="0"/>
              <a:t>zdrowia dzieci, zarówno </a:t>
            </a:r>
            <a:r>
              <a:rPr lang="pl-PL" sz="2200" dirty="0" smtClean="0"/>
              <a:t>narodzonych </a:t>
            </a:r>
            <a:r>
              <a:rPr lang="pl-PL" sz="2200" dirty="0"/>
              <a:t>jak i </a:t>
            </a:r>
            <a:r>
              <a:rPr lang="pl-PL" sz="2200" dirty="0" smtClean="0"/>
              <a:t>nienarodzonych.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            </a:t>
            </a:r>
            <a:endParaRPr lang="pl-PL" sz="2000" dirty="0"/>
          </a:p>
        </p:txBody>
      </p:sp>
      <p:pic>
        <p:nvPicPr>
          <p:cNvPr id="2050" name="Picture 2" descr="C:\Users\Admin\Desktop\6-500x3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42277"/>
            <a:ext cx="5168767" cy="3315723"/>
          </a:xfrm>
          <a:prstGeom prst="rect">
            <a:avLst/>
          </a:prstGeom>
          <a:noFill/>
        </p:spPr>
      </p:pic>
    </p:spTree>
  </p:cSld>
  <p:clrMapOvr>
    <a:masterClrMapping/>
  </p:clrMapOvr>
  <p:transition advTm="20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876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4000" b="1" dirty="0" smtClean="0"/>
              <a:t>Gdy jesteś w ciąży nie pal! </a:t>
            </a:r>
            <a:br>
              <a:rPr lang="pl-PL" sz="4000" b="1" dirty="0" smtClean="0"/>
            </a:br>
            <a:r>
              <a:rPr lang="pl-PL" sz="4000" b="1" dirty="0" smtClean="0"/>
              <a:t>To szkodzi twojemu dziecku </a:t>
            </a:r>
            <a:r>
              <a:rPr lang="pl-PL" sz="4000" b="1" dirty="0" smtClean="0">
                <a:sym typeface="Wingdings" pitchFamily="2" charset="2"/>
              </a:rPr>
              <a:t></a:t>
            </a:r>
            <a:r>
              <a:rPr lang="pl-PL" sz="2200" b="1" dirty="0"/>
              <a:t/>
            </a:r>
            <a:br>
              <a:rPr lang="pl-PL" sz="2200" b="1" dirty="0"/>
            </a:b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/>
              <a:t/>
            </a:r>
            <a:br>
              <a:rPr lang="pl-PL" sz="2200" b="1" dirty="0"/>
            </a:br>
            <a:r>
              <a:rPr lang="pl-PL" sz="2200" b="1" dirty="0" smtClean="0"/>
              <a:t>Kobieta </a:t>
            </a:r>
            <a:r>
              <a:rPr lang="pl-PL" sz="2200" b="1" dirty="0"/>
              <a:t>paląca</a:t>
            </a:r>
            <a:r>
              <a:rPr lang="pl-PL" sz="2200" b="1" dirty="0" smtClean="0"/>
              <a:t>, spodziewająca </a:t>
            </a:r>
            <a:r>
              <a:rPr lang="pl-PL" sz="2200" b="1" dirty="0"/>
              <a:t>się dziecka powinna </a:t>
            </a:r>
            <a:r>
              <a:rPr lang="pl-PL" sz="2200" b="1" dirty="0" smtClean="0"/>
              <a:t>zrezygnować </a:t>
            </a:r>
            <a:r>
              <a:rPr lang="pl-PL" sz="2200" b="1" dirty="0"/>
              <a:t>z </a:t>
            </a:r>
            <a:r>
              <a:rPr lang="pl-PL" sz="2200" b="1" dirty="0" smtClean="0"/>
              <a:t>palenia papierosów, ponieważ nikotynizm niekorzystnie wpływa na rozwój płodu, powoduje ryzyko urodzenia się dziecka z niepełnosprawnością a także jest przyczyną wcześniactwa.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3074" name="Picture 2" descr="C:\Users\Admin\Desktop\-i-papierosy-w-ciaz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85984" y="3429000"/>
            <a:ext cx="4786347" cy="3429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9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0"/>
            <a:ext cx="7615262" cy="378619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dirty="0" smtClean="0"/>
              <a:t>Czy młodzież pali dla szpanu??  </a:t>
            </a:r>
            <a:r>
              <a:rPr lang="pl-PL" sz="2200" dirty="0" smtClean="0"/>
              <a:t>Palenie wśród młodzieży staje się coraz poważniejszym problemem. Zjawisku temu sprzyja wszystko - koledzy, szkoła, starsze rodzeństwo, rodzice. Naśladując dorosłych, za namową rówieśników, z ciekawości, dla dodania sobie animuszu wielu młodych ludzi zaczyna palić papierosy. Utrwalone w wieku kilkunastu lat przyzwyczajenia do palenia doskwiera często przez całe życie. Stwierdzono bez żadnej wątpliwości, że palenie w młodym wieku stwarza większe zagrożenie niż rozpoczęcie w późniejszym wieku.</a:t>
            </a:r>
            <a:endParaRPr lang="pl-PL" sz="2200" dirty="0"/>
          </a:p>
        </p:txBody>
      </p:sp>
      <p:pic>
        <p:nvPicPr>
          <p:cNvPr id="5122" name="Picture 2" descr="C:\Users\Admin\Desktop\news09f08f44d06a7564b0a7917ddd9ecc5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853475"/>
            <a:ext cx="4286248" cy="30045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</p:cSld>
  <p:clrMapOvr>
    <a:masterClrMapping/>
  </p:clrMapOvr>
  <p:transition advClick="0" advTm="25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797172"/>
          </a:xfrm>
        </p:spPr>
        <p:txBody>
          <a:bodyPr>
            <a:normAutofit fontScale="90000"/>
          </a:bodyPr>
          <a:lstStyle/>
          <a:p>
            <a:r>
              <a:rPr lang="pl-PL" dirty="0"/>
              <a:t> </a:t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pic>
        <p:nvPicPr>
          <p:cNvPr id="4098" name="Picture 2" descr="C:\Users\Admin\Desktop\620x20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3140307"/>
            <a:ext cx="9144000" cy="3741061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1" i="0" u="none" strike="noStrike" cap="none" normalizeH="0" baseline="0" dirty="0" smtClean="0">
                <a:ln>
                  <a:noFill/>
                </a:ln>
                <a:solidFill>
                  <a:srgbClr val="6F6F6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Palenie papierosów w miejscu pracy</a:t>
            </a:r>
            <a:endParaRPr lang="pl-PL" sz="4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6F6F6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6F6F6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Palenie tytoniu w miejscu pracy przynosi straty zarówno dla pracodawcy jak i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6F6F6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pracownika, co związane jest z większą absencję chorobową spowodowaną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6F6F6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skutkami palenia tytoniu, a także stratą czasu przeznaczonego na pracę.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6F6F6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Polityka miejsca pracy bez papierosa pomaga zmniejszyć liczbę wypalanych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6F6F6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papierosów przez pracownika w ciągu dnia i przyczynia się do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6F6F6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zmniejszenia liczby palaczy.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6F6F6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0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Tu masz  wszystko o papierosie:</a:t>
            </a:r>
            <a:endParaRPr lang="pl-PL" dirty="0"/>
          </a:p>
        </p:txBody>
      </p:sp>
      <p:pic>
        <p:nvPicPr>
          <p:cNvPr id="10243" name="Picture 3" descr="C:\Users\Admin\Desktop\papieros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858048" cy="5286388"/>
          </a:xfrm>
          <a:prstGeom prst="rect">
            <a:avLst/>
          </a:prstGeom>
          <a:noFill/>
        </p:spPr>
      </p:pic>
    </p:spTree>
  </p:cSld>
  <p:clrMapOvr>
    <a:masterClrMapping/>
  </p:clrMapOvr>
  <p:transition advTm="32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443914" cy="2928934"/>
          </a:xfrm>
          <a:solidFill>
            <a:srgbClr val="00FF00"/>
          </a:solidFill>
          <a:effectLst>
            <a:reflection blurRad="6350" stA="50000" endA="300" endPos="55500" dist="1016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pl-PL" dirty="0" smtClean="0"/>
              <a:t>W </a:t>
            </a:r>
            <a:r>
              <a:rPr lang="pl-PL" dirty="0" smtClean="0"/>
              <a:t>zwykłych sklepach najmocniejszymi papierosami są MARLBORO  czerwone! A najsłabszymi są papierosy LD MIĘTOWE </a:t>
            </a:r>
            <a:r>
              <a:rPr lang="pl-PL" dirty="0" smtClean="0"/>
              <a:t>! </a:t>
            </a:r>
            <a:endParaRPr lang="pl-PL" dirty="0"/>
          </a:p>
        </p:txBody>
      </p:sp>
      <p:pic>
        <p:nvPicPr>
          <p:cNvPr id="1026" name="Picture 2" descr="C:\Users\Admin\Desktop\i-philip-morris-papierosy-marlboro-ks-sof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370266"/>
            <a:ext cx="2314868" cy="3487734"/>
          </a:xfrm>
          <a:prstGeom prst="rect">
            <a:avLst/>
          </a:prstGeom>
          <a:noFill/>
        </p:spPr>
      </p:pic>
      <p:pic>
        <p:nvPicPr>
          <p:cNvPr id="1027" name="Picture 3" descr="C:\Users\Admin\Desktop\521750_PAPIEROSY-LD-MI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66" y="3101819"/>
            <a:ext cx="3071834" cy="375618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RZUĆ PALENIE ZANIM BĘDZIE </a:t>
            </a:r>
            <a:br>
              <a:rPr lang="pl-PL" dirty="0" smtClean="0"/>
            </a:br>
            <a:r>
              <a:rPr lang="pl-PL" dirty="0" smtClean="0"/>
              <a:t>ZA PÓŹNO!!!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9220" name="Picture 4" descr="C:\Users\Admin\Desktop\emotikony-płaczący_17-3171254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42976" y="1785926"/>
            <a:ext cx="6572295" cy="5072074"/>
          </a:xfrm>
          <a:prstGeom prst="rect">
            <a:avLst/>
          </a:prstGeom>
          <a:noFill/>
        </p:spPr>
      </p:pic>
    </p:spTree>
  </p:cSld>
  <p:clrMapOvr>
    <a:masterClrMapping/>
  </p:clrMapOvr>
  <p:transition advTm="7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380</TotalTime>
  <Words>175</Words>
  <Application>Microsoft Office PowerPoint</Application>
  <PresentationFormat>Pokaz na ekranie (4:3)</PresentationFormat>
  <Paragraphs>30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Energetyczny</vt:lpstr>
      <vt:lpstr>Witam! Mam nadzieję, że spodoba wam się moja prezentacja. </vt:lpstr>
      <vt:lpstr>                 </vt:lpstr>
      <vt:lpstr>       Dym tytoniowy szkodzi niepalącym!   Wdychanie dymu tytoniowego, czyli bierne palenie, jest równie niebezpieczne jak samo palenie i niesie za sobą identyczne skutki zdrowotne jak  aktywne  palenie. Bierne palenie tytoniu stanowi istotne zagrożenie dla zdrowia dzieci, zarówno narodzonych jak i nienarodzonych.                   </vt:lpstr>
      <vt:lpstr> Gdy jesteś w ciąży nie pal!  To szkodzi twojemu dziecku    Kobieta paląca, spodziewająca się dziecka powinna zrezygnować z palenia papierosów, ponieważ nikotynizm niekorzystnie wpływa na rozwój płodu, powoduje ryzyko urodzenia się dziecka z niepełnosprawnością a także jest przyczyną wcześniactwa.  </vt:lpstr>
      <vt:lpstr>Czy młodzież pali dla szpanu??  Palenie wśród młodzieży staje się coraz poważniejszym problemem. Zjawisku temu sprzyja wszystko - koledzy, szkoła, starsze rodzeństwo, rodzice. Naśladując dorosłych, za namową rówieśników, z ciekawości, dla dodania sobie animuszu wielu młodych ludzi zaczyna palić papierosy. Utrwalone w wieku kilkunastu lat przyzwyczajenia do palenia doskwiera często przez całe życie. Stwierdzono bez żadnej wątpliwości, że palenie w młodym wieku stwarza większe zagrożenie niż rozpoczęcie w późniejszym wieku.</vt:lpstr>
      <vt:lpstr>        </vt:lpstr>
      <vt:lpstr>Tu masz  wszystko o papierosie:</vt:lpstr>
      <vt:lpstr>W zwykłych sklepach najmocniejszymi papierosami są MARLBORO  czerwone! A najsłabszymi są papierosy LD MIĘTOWE ! </vt:lpstr>
      <vt:lpstr> RZUĆ PALENIE ZANIM BĘDZIE  ZA PÓŹNO!!!  </vt:lpstr>
      <vt:lpstr>   Czy wiesz o co chodzi z   napisem: „RZUĆ PALENIE ZA NIM BĘDZIE ZA PÓŹNO” ??? Papierosy są rakotwórcze!  Więc zastanów się czy nie warto rzucić palenia ??!! </vt:lpstr>
      <vt:lpstr>Slajd 11</vt:lpstr>
      <vt:lpstr>   Są rzeczy, które ci pomogą!! :Papieros elektroniczny, tabletki np: DESMOXAN !!!!!!!!!!!    </vt:lpstr>
      <vt:lpstr>Dziękuję! Mam nadzieję, że Ta prezentacja da wam dużo do myślenia!!           Julita Możdżeń Kl VIa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Witajcie!</dc:title>
  <dc:creator>Admin</dc:creator>
  <cp:lastModifiedBy>Admin</cp:lastModifiedBy>
  <cp:revision>43</cp:revision>
  <dcterms:created xsi:type="dcterms:W3CDTF">2014-02-19T16:05:51Z</dcterms:created>
  <dcterms:modified xsi:type="dcterms:W3CDTF">2014-02-24T15:46:31Z</dcterms:modified>
</cp:coreProperties>
</file>